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4"/>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822" r:id="rId74"/>
    <p:sldId id="268" r:id="rId75"/>
    <p:sldId id="270" r:id="rId76"/>
    <p:sldId id="271" r:id="rId77"/>
    <p:sldId id="272" r:id="rId78"/>
    <p:sldId id="712" r:id="rId79"/>
    <p:sldId id="713" r:id="rId80"/>
    <p:sldId id="670" r:id="rId81"/>
    <p:sldId id="274" r:id="rId82"/>
    <p:sldId id="669" r:id="rId83"/>
    <p:sldId id="273" r:id="rId84"/>
    <p:sldId id="275" r:id="rId85"/>
    <p:sldId id="276" r:id="rId86"/>
    <p:sldId id="278" r:id="rId87"/>
    <p:sldId id="279" r:id="rId88"/>
    <p:sldId id="277" r:id="rId89"/>
    <p:sldId id="280" r:id="rId90"/>
    <p:sldId id="281" r:id="rId91"/>
    <p:sldId id="282" r:id="rId92"/>
    <p:sldId id="283" r:id="rId93"/>
    <p:sldId id="285" r:id="rId94"/>
    <p:sldId id="286" r:id="rId95"/>
    <p:sldId id="714" r:id="rId96"/>
    <p:sldId id="715" r:id="rId97"/>
    <p:sldId id="716" r:id="rId98"/>
    <p:sldId id="287" r:id="rId99"/>
    <p:sldId id="677" r:id="rId100"/>
    <p:sldId id="288" r:id="rId101"/>
    <p:sldId id="720" r:id="rId102"/>
    <p:sldId id="680" r:id="rId103"/>
    <p:sldId id="289" r:id="rId104"/>
    <p:sldId id="291" r:id="rId105"/>
    <p:sldId id="717" r:id="rId106"/>
    <p:sldId id="718" r:id="rId107"/>
    <p:sldId id="600" r:id="rId108"/>
    <p:sldId id="294" r:id="rId109"/>
    <p:sldId id="296" r:id="rId110"/>
    <p:sldId id="297" r:id="rId111"/>
    <p:sldId id="298" r:id="rId112"/>
    <p:sldId id="299" r:id="rId113"/>
    <p:sldId id="301" r:id="rId114"/>
    <p:sldId id="601" r:id="rId115"/>
    <p:sldId id="719" r:id="rId116"/>
    <p:sldId id="304" r:id="rId117"/>
    <p:sldId id="306" r:id="rId118"/>
    <p:sldId id="307" r:id="rId119"/>
    <p:sldId id="608" r:id="rId120"/>
    <p:sldId id="665" r:id="rId121"/>
    <p:sldId id="308" r:id="rId122"/>
    <p:sldId id="310" r:id="rId123"/>
    <p:sldId id="805" r:id="rId124"/>
    <p:sldId id="311" r:id="rId125"/>
    <p:sldId id="312" r:id="rId126"/>
    <p:sldId id="313" r:id="rId127"/>
    <p:sldId id="604" r:id="rId128"/>
    <p:sldId id="721" r:id="rId129"/>
    <p:sldId id="315" r:id="rId130"/>
    <p:sldId id="602" r:id="rId131"/>
    <p:sldId id="722" r:id="rId132"/>
    <p:sldId id="316" r:id="rId133"/>
    <p:sldId id="603" r:id="rId134"/>
    <p:sldId id="317" r:id="rId135"/>
    <p:sldId id="318" r:id="rId136"/>
    <p:sldId id="320" r:id="rId137"/>
    <p:sldId id="605" r:id="rId138"/>
    <p:sldId id="322" r:id="rId139"/>
    <p:sldId id="324" r:id="rId140"/>
    <p:sldId id="329" r:id="rId141"/>
    <p:sldId id="671" r:id="rId142"/>
    <p:sldId id="723" r:id="rId143"/>
    <p:sldId id="330" r:id="rId144"/>
    <p:sldId id="724" r:id="rId145"/>
    <p:sldId id="560" r:id="rId146"/>
    <p:sldId id="561" r:id="rId147"/>
    <p:sldId id="331" r:id="rId148"/>
    <p:sldId id="333" r:id="rId149"/>
    <p:sldId id="725" r:id="rId150"/>
    <p:sldId id="332" r:id="rId151"/>
    <p:sldId id="624" r:id="rId152"/>
    <p:sldId id="539" r:id="rId153"/>
    <p:sldId id="540" r:id="rId154"/>
    <p:sldId id="730" r:id="rId155"/>
    <p:sldId id="625" r:id="rId156"/>
    <p:sldId id="726" r:id="rId157"/>
    <p:sldId id="542" r:id="rId158"/>
    <p:sldId id="335" r:id="rId159"/>
    <p:sldId id="336" r:id="rId160"/>
    <p:sldId id="337" r:id="rId161"/>
    <p:sldId id="728" r:id="rId162"/>
    <p:sldId id="727" r:id="rId163"/>
    <p:sldId id="338" r:id="rId164"/>
    <p:sldId id="729" r:id="rId165"/>
    <p:sldId id="339" r:id="rId166"/>
    <p:sldId id="342" r:id="rId167"/>
    <p:sldId id="343" r:id="rId168"/>
    <p:sldId id="597" r:id="rId169"/>
    <p:sldId id="695" r:id="rId170"/>
    <p:sldId id="816" r:id="rId171"/>
    <p:sldId id="803" r:id="rId172"/>
    <p:sldId id="344" r:id="rId173"/>
    <p:sldId id="345" r:id="rId174"/>
    <p:sldId id="543" r:id="rId175"/>
    <p:sldId id="544" r:id="rId176"/>
    <p:sldId id="546" r:id="rId177"/>
    <p:sldId id="732" r:id="rId178"/>
    <p:sldId id="547" r:id="rId179"/>
    <p:sldId id="550" r:id="rId180"/>
    <p:sldId id="548" r:id="rId181"/>
    <p:sldId id="551" r:id="rId182"/>
    <p:sldId id="552" r:id="rId183"/>
    <p:sldId id="553" r:id="rId184"/>
    <p:sldId id="554" r:id="rId185"/>
    <p:sldId id="349" r:id="rId186"/>
    <p:sldId id="555" r:id="rId187"/>
    <p:sldId id="556" r:id="rId188"/>
    <p:sldId id="557" r:id="rId189"/>
    <p:sldId id="558" r:id="rId190"/>
    <p:sldId id="675" r:id="rId191"/>
    <p:sldId id="384" r:id="rId192"/>
    <p:sldId id="789" r:id="rId193"/>
    <p:sldId id="790" r:id="rId194"/>
    <p:sldId id="793" r:id="rId195"/>
    <p:sldId id="609" r:id="rId196"/>
    <p:sldId id="780" r:id="rId197"/>
    <p:sldId id="781" r:id="rId198"/>
    <p:sldId id="794" r:id="rId199"/>
    <p:sldId id="810" r:id="rId200"/>
    <p:sldId id="811" r:id="rId201"/>
    <p:sldId id="812" r:id="rId202"/>
    <p:sldId id="813" r:id="rId203"/>
    <p:sldId id="465" r:id="rId204"/>
    <p:sldId id="467" r:id="rId205"/>
    <p:sldId id="468" r:id="rId206"/>
    <p:sldId id="814" r:id="rId207"/>
    <p:sldId id="798" r:id="rId208"/>
    <p:sldId id="473" r:id="rId209"/>
    <p:sldId id="474" r:id="rId210"/>
    <p:sldId id="475" r:id="rId211"/>
    <p:sldId id="476" r:id="rId212"/>
    <p:sldId id="799" r:id="rId213"/>
    <p:sldId id="395" r:id="rId214"/>
    <p:sldId id="801" r:id="rId215"/>
    <p:sldId id="397" r:id="rId216"/>
    <p:sldId id="399" r:id="rId217"/>
    <p:sldId id="400" r:id="rId218"/>
    <p:sldId id="630" r:id="rId219"/>
    <p:sldId id="589" r:id="rId220"/>
    <p:sldId id="402" r:id="rId221"/>
    <p:sldId id="743" r:id="rId222"/>
    <p:sldId id="672" r:id="rId223"/>
    <p:sldId id="391" r:id="rId224"/>
    <p:sldId id="744" r:id="rId225"/>
    <p:sldId id="673" r:id="rId226"/>
    <p:sldId id="800" r:id="rId227"/>
    <p:sldId id="408" r:id="rId228"/>
    <p:sldId id="409" r:id="rId229"/>
    <p:sldId id="747" r:id="rId230"/>
    <p:sldId id="410" r:id="rId231"/>
    <p:sldId id="745" r:id="rId232"/>
    <p:sldId id="748" r:id="rId233"/>
    <p:sldId id="749" r:id="rId234"/>
    <p:sldId id="750" r:id="rId235"/>
    <p:sldId id="778" r:id="rId236"/>
    <p:sldId id="411" r:id="rId237"/>
    <p:sldId id="807" r:id="rId238"/>
    <p:sldId id="412" r:id="rId239"/>
    <p:sldId id="413" r:id="rId240"/>
    <p:sldId id="414" r:id="rId241"/>
    <p:sldId id="591" r:id="rId242"/>
    <p:sldId id="666" r:id="rId243"/>
    <p:sldId id="520" r:id="rId244"/>
    <p:sldId id="521" r:id="rId245"/>
    <p:sldId id="802" r:id="rId246"/>
    <p:sldId id="527" r:id="rId247"/>
    <p:sldId id="528" r:id="rId248"/>
    <p:sldId id="523" r:id="rId249"/>
    <p:sldId id="531" r:id="rId250"/>
    <p:sldId id="755" r:id="rId251"/>
    <p:sldId id="519" r:id="rId252"/>
    <p:sldId id="533" r:id="rId253"/>
    <p:sldId id="532" r:id="rId254"/>
    <p:sldId id="687" r:id="rId255"/>
    <p:sldId id="808" r:id="rId256"/>
    <p:sldId id="686" r:id="rId257"/>
    <p:sldId id="258" r:id="rId258"/>
    <p:sldId id="685" r:id="rId259"/>
    <p:sldId id="688" r:id="rId260"/>
    <p:sldId id="634" r:id="rId261"/>
    <p:sldId id="637" r:id="rId262"/>
    <p:sldId id="809" r:id="rId2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822"/>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6" autoAdjust="0"/>
    <p:restoredTop sz="90452" autoAdjust="0"/>
  </p:normalViewPr>
  <p:slideViewPr>
    <p:cSldViewPr snapToGrid="0">
      <p:cViewPr varScale="1">
        <p:scale>
          <a:sx n="77" d="100"/>
          <a:sy n="77" d="100"/>
        </p:scale>
        <p:origin x="121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268"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30/10/2022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130</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148</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30/10/2022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30/10/2022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1.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7.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9.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7.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3.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7.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8.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9.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a:t>
            </a:r>
            <a:r>
              <a:rPr lang="it-IT" dirty="0" err="1"/>
              <a:t>Datetime</a:t>
            </a:r>
            <a:endParaRPr lang="it-IT" dirty="0"/>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dirty="0">
                          <a:effectLst/>
                        </a:rPr>
                        <a:t>a</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dirty="0">
                          <a:effectLst/>
                        </a:rPr>
                        <a:t>t</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highlight>
                  <a:srgbClr val="FFFF00"/>
                </a:highlight>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328612" y="5654214"/>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910B5E8-8C87-4964-0A30-3F81FAFAD886}"/>
              </a:ext>
            </a:extLst>
          </p:cNvPr>
          <p:cNvSpPr>
            <a:spLocks noChangeArrowheads="1"/>
          </p:cNvSpPr>
          <p:nvPr/>
        </p:nvSpPr>
        <p:spPr bwMode="auto">
          <a:xfrm>
            <a:off x="6259398" y="4860793"/>
            <a:ext cx="4072379" cy="18774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 = </a:t>
            </a:r>
            <a:r>
              <a:rPr kumimoji="0" lang="it-IT" altLang="it-IT" sz="1400" b="0" i="0" u="none" strike="noStrike" cap="none" normalizeH="0" baseline="0" dirty="0" err="1">
                <a:ln>
                  <a:noFill/>
                </a:ln>
                <a:solidFill>
                  <a:srgbClr val="000000"/>
                </a:solidFill>
                <a:effectLst/>
                <a:latin typeface="JetBrains Mono"/>
              </a:rPr>
              <a:t>cursor.fetchmany</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err="1">
                <a:ln>
                  <a:noFill/>
                </a:ln>
                <a:solidFill>
                  <a:srgbClr val="000080"/>
                </a:solidFill>
                <a:effectLst/>
                <a:latin typeface="JetBrains Mono"/>
              </a:rPr>
              <a:t>print</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 </a:t>
            </a:r>
            <a:r>
              <a:rPr kumimoji="0" lang="it-IT" altLang="it-IT" sz="1400" b="0" i="1" u="none" strike="noStrike" cap="none" normalizeH="0" baseline="0" dirty="0">
                <a:ln>
                  <a:noFill/>
                </a:ln>
                <a:solidFill>
                  <a:srgbClr val="808080"/>
                </a:solidFill>
                <a:effectLst/>
                <a:latin typeface="JetBrains Mono"/>
              </a:rPr>
              <a:t>#lista</a:t>
            </a:r>
            <a:br>
              <a:rPr kumimoji="0" lang="it-IT" altLang="it-IT" sz="1400" b="0" i="1" u="none" strike="noStrike" cap="none" normalizeH="0" baseline="0" dirty="0">
                <a:ln>
                  <a:noFill/>
                </a:ln>
                <a:solidFill>
                  <a:srgbClr val="808080"/>
                </a:solidFill>
                <a:effectLst/>
                <a:latin typeface="JetBrains Mono"/>
              </a:rPr>
            </a:br>
            <a:r>
              <a:rPr kumimoji="0" lang="it-IT" altLang="it-IT" sz="1400" b="1" i="0" u="none" strike="noStrike" cap="none" normalizeH="0" baseline="0" dirty="0" err="1">
                <a:ln>
                  <a:noFill/>
                </a:ln>
                <a:solidFill>
                  <a:srgbClr val="000080"/>
                </a:solidFill>
                <a:effectLst/>
                <a:latin typeface="JetBrains Mono"/>
              </a:rPr>
              <a:t>while</a:t>
            </a:r>
            <a:r>
              <a:rPr kumimoji="0" lang="it-IT" altLang="it-IT" sz="1400" b="1" i="0" u="none" strike="noStrike" cap="none" normalizeH="0" baseline="0" dirty="0">
                <a:ln>
                  <a:noFill/>
                </a:ln>
                <a:solidFill>
                  <a:srgbClr val="000080"/>
                </a:solidFill>
                <a:effectLst/>
                <a:latin typeface="JetBrains Mono"/>
              </a:rPr>
              <a:t> </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a:ln>
                  <a:noFill/>
                </a:ln>
                <a:solidFill>
                  <a:srgbClr val="000000"/>
                </a:solidFill>
                <a:effectLst/>
                <a:latin typeface="JetBrains Mono"/>
              </a:rPr>
              <a:t>    </a:t>
            </a:r>
            <a:r>
              <a:rPr kumimoji="0" lang="it-IT" altLang="it-IT" sz="1400" b="0" i="0" u="none" strike="noStrike" cap="none" normalizeH="0" baseline="0" dirty="0" err="1">
                <a:ln>
                  <a:noFill/>
                </a:ln>
                <a:solidFill>
                  <a:srgbClr val="000080"/>
                </a:solidFill>
                <a:effectLst/>
                <a:latin typeface="JetBrains Mono"/>
              </a:rPr>
              <a:t>print</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a:ln>
                  <a:noFill/>
                </a:ln>
                <a:solidFill>
                  <a:srgbClr val="0000FF"/>
                </a:solidFill>
                <a:effectLst/>
                <a:latin typeface="JetBrains Mono"/>
              </a:rPr>
              <a:t>0</a:t>
            </a:r>
            <a:r>
              <a:rPr kumimoji="0" lang="it-IT" altLang="it-IT" sz="1400" b="0" i="0" u="none" strike="noStrike" cap="none" normalizeH="0" baseline="0" dirty="0">
                <a:ln>
                  <a:noFill/>
                </a:ln>
                <a:solidFill>
                  <a:srgbClr val="000000"/>
                </a:solidFill>
                <a:effectLst/>
                <a:latin typeface="JetBrains Mono"/>
              </a:rPr>
              <a:t>][</a:t>
            </a:r>
            <a:r>
              <a:rPr kumimoji="0" lang="it-IT" altLang="it-IT" sz="1400" b="1" i="0" u="none" strike="noStrike" cap="none" normalizeH="0" baseline="0" dirty="0">
                <a:ln>
                  <a:noFill/>
                </a:ln>
                <a:solidFill>
                  <a:srgbClr val="008000"/>
                </a:solidFill>
                <a:effectLst/>
                <a:latin typeface="JetBrains Mono"/>
              </a:rPr>
              <a:t>'codice'</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a:ln>
                  <a:noFill/>
                </a:ln>
                <a:solidFill>
                  <a:srgbClr val="000000"/>
                </a:solidFill>
                <a:effectLst/>
                <a:latin typeface="JetBrains Mono"/>
              </a:rPr>
              <a:t>    </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 = </a:t>
            </a:r>
            <a:r>
              <a:rPr kumimoji="0" lang="it-IT" altLang="it-IT" sz="1400" b="0" i="0" u="none" strike="noStrike" cap="none" normalizeH="0" baseline="0" dirty="0" err="1">
                <a:ln>
                  <a:noFill/>
                </a:ln>
                <a:solidFill>
                  <a:srgbClr val="000000"/>
                </a:solidFill>
                <a:effectLst/>
                <a:latin typeface="JetBrains Mono"/>
              </a:rPr>
              <a:t>cursor.fetchmany</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err="1">
                <a:ln>
                  <a:noFill/>
                </a:ln>
                <a:solidFill>
                  <a:srgbClr val="000000"/>
                </a:solidFill>
                <a:effectLst/>
                <a:latin typeface="JetBrains Mono"/>
              </a:rPr>
              <a:t>cn.close</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CasellaDiTesto 8">
            <a:extLst>
              <a:ext uri="{FF2B5EF4-FFF2-40B4-BE49-F238E27FC236}">
                <a16:creationId xmlns:a16="http://schemas.microsoft.com/office/drawing/2014/main" id="{B1492AEC-5493-55B2-8F18-FF3503B9B81D}"/>
              </a:ext>
            </a:extLst>
          </p:cNvPr>
          <p:cNvSpPr txBox="1"/>
          <p:nvPr/>
        </p:nvSpPr>
        <p:spPr>
          <a:xfrm>
            <a:off x="6184394" y="1310020"/>
            <a:ext cx="6102626" cy="2308324"/>
          </a:xfrm>
          <a:prstGeom prst="rect">
            <a:avLst/>
          </a:prstGeom>
          <a:noFill/>
        </p:spPr>
        <p:txBody>
          <a:bodyPr wrap="square">
            <a:spAutoFit/>
          </a:bodyPr>
          <a:lstStyle/>
          <a:p>
            <a:pPr marL="0" indent="0">
              <a:buNone/>
            </a:pPr>
            <a:r>
              <a:rPr lang="it-IT" sz="1800" b="1" dirty="0">
                <a:solidFill>
                  <a:srgbClr val="50B4C8"/>
                </a:solidFill>
              </a:rPr>
              <a:t>Metodo </a:t>
            </a:r>
            <a:r>
              <a:rPr lang="it-IT" sz="1800" b="1" dirty="0" err="1">
                <a:solidFill>
                  <a:srgbClr val="50B4C8"/>
                </a:solidFill>
              </a:rPr>
              <a:t>fetchall</a:t>
            </a:r>
            <a:r>
              <a:rPr lang="it-IT" sz="1800" b="1" dirty="0">
                <a:solidFill>
                  <a:srgbClr val="50B4C8"/>
                </a:solidFill>
              </a:rPr>
              <a:t>()</a:t>
            </a:r>
            <a:br>
              <a:rPr lang="it-IT" sz="1800" b="1" dirty="0">
                <a:solidFill>
                  <a:srgbClr val="50B4C8"/>
                </a:solidFill>
              </a:rPr>
            </a:br>
            <a:r>
              <a:rPr lang="it-IT" sz="1800" b="1" dirty="0">
                <a:solidFill>
                  <a:schemeClr val="tx1">
                    <a:lumMod val="65000"/>
                    <a:lumOff val="35000"/>
                  </a:schemeClr>
                </a:solidFill>
              </a:rPr>
              <a:t>recupera </a:t>
            </a:r>
            <a:r>
              <a:rPr lang="it-IT" sz="1800" b="1" dirty="0">
                <a:solidFill>
                  <a:schemeClr val="tx1">
                    <a:lumMod val="65000"/>
                    <a:lumOff val="35000"/>
                  </a:schemeClr>
                </a:solidFill>
                <a:highlight>
                  <a:srgbClr val="00FFFF"/>
                </a:highlight>
              </a:rPr>
              <a:t>tutti i record </a:t>
            </a:r>
            <a:r>
              <a:rPr lang="it-IT" sz="1800" b="1" dirty="0">
                <a:solidFill>
                  <a:schemeClr val="tx1">
                    <a:lumMod val="65000"/>
                    <a:lumOff val="35000"/>
                  </a:schemeClr>
                </a:solidFill>
              </a:rPr>
              <a:t>dall’ultima istruzione eseguita</a:t>
            </a:r>
          </a:p>
          <a:p>
            <a:pPr marL="0" indent="0">
              <a:buNone/>
            </a:pPr>
            <a:endParaRPr lang="it-IT" sz="1800" b="1" dirty="0">
              <a:solidFill>
                <a:srgbClr val="50B4C8"/>
              </a:solidFill>
            </a:endParaRPr>
          </a:p>
          <a:p>
            <a:r>
              <a:rPr lang="it-IT" sz="1800" b="1" dirty="0">
                <a:solidFill>
                  <a:srgbClr val="50B4C8"/>
                </a:solidFill>
              </a:rPr>
              <a:t>Metodo </a:t>
            </a:r>
            <a:r>
              <a:rPr lang="it-IT" sz="1800" b="1" dirty="0" err="1">
                <a:solidFill>
                  <a:srgbClr val="50B4C8"/>
                </a:solidFill>
              </a:rPr>
              <a:t>fetchone</a:t>
            </a:r>
            <a:r>
              <a:rPr lang="it-IT" sz="1800" b="1" dirty="0">
                <a:solidFill>
                  <a:srgbClr val="50B4C8"/>
                </a:solidFill>
              </a:rPr>
              <a:t>()</a:t>
            </a:r>
          </a:p>
          <a:p>
            <a:pPr marL="0" indent="0">
              <a:buNone/>
            </a:pPr>
            <a:r>
              <a:rPr lang="it-IT" sz="1800" b="1" dirty="0">
                <a:solidFill>
                  <a:schemeClr val="tx1">
                    <a:lumMod val="65000"/>
                    <a:lumOff val="35000"/>
                  </a:schemeClr>
                </a:solidFill>
              </a:rPr>
              <a:t>Recupera la </a:t>
            </a:r>
            <a:r>
              <a:rPr lang="it-IT" sz="1800" b="1" dirty="0">
                <a:solidFill>
                  <a:schemeClr val="tx1">
                    <a:lumMod val="65000"/>
                    <a:lumOff val="35000"/>
                  </a:schemeClr>
                </a:solidFill>
                <a:highlight>
                  <a:srgbClr val="00FFFF"/>
                </a:highlight>
              </a:rPr>
              <a:t>prima riga </a:t>
            </a:r>
            <a:r>
              <a:rPr lang="it-IT" sz="1800" b="1" dirty="0">
                <a:solidFill>
                  <a:schemeClr val="tx1">
                    <a:lumMod val="65000"/>
                    <a:lumOff val="35000"/>
                  </a:schemeClr>
                </a:solidFill>
              </a:rPr>
              <a:t>dei risultati.</a:t>
            </a:r>
          </a:p>
          <a:p>
            <a:pPr marL="0" indent="0">
              <a:buNone/>
            </a:pPr>
            <a:endParaRPr lang="it-IT" sz="1800" b="1" dirty="0">
              <a:solidFill>
                <a:srgbClr val="50B4C8"/>
              </a:solidFill>
            </a:endParaRPr>
          </a:p>
          <a:p>
            <a:r>
              <a:rPr lang="it-IT" sz="1800" b="1" dirty="0">
                <a:solidFill>
                  <a:srgbClr val="50B4C8"/>
                </a:solidFill>
              </a:rPr>
              <a:t>Metodo </a:t>
            </a:r>
            <a:r>
              <a:rPr lang="it-IT" sz="1800" b="1" dirty="0" err="1">
                <a:solidFill>
                  <a:srgbClr val="50B4C8"/>
                </a:solidFill>
              </a:rPr>
              <a:t>fetchmany</a:t>
            </a:r>
            <a:r>
              <a:rPr lang="it-IT" sz="1800" b="1" dirty="0">
                <a:solidFill>
                  <a:srgbClr val="50B4C8"/>
                </a:solidFill>
              </a:rPr>
              <a:t>(n)</a:t>
            </a:r>
          </a:p>
          <a:p>
            <a:pPr marL="0" indent="0">
              <a:buNone/>
            </a:pPr>
            <a:r>
              <a:rPr lang="it-IT" sz="1800" b="1" dirty="0">
                <a:solidFill>
                  <a:schemeClr val="tx1">
                    <a:lumMod val="65000"/>
                    <a:lumOff val="35000"/>
                  </a:schemeClr>
                </a:solidFill>
              </a:rPr>
              <a:t>Ritorna il </a:t>
            </a:r>
            <a:r>
              <a:rPr lang="it-IT" sz="1800" b="1" dirty="0">
                <a:solidFill>
                  <a:schemeClr val="tx1">
                    <a:lumMod val="65000"/>
                    <a:lumOff val="35000"/>
                  </a:schemeClr>
                </a:solidFill>
                <a:highlight>
                  <a:srgbClr val="00FFFF"/>
                </a:highlight>
              </a:rPr>
              <a:t>numero di record passato come parametro</a:t>
            </a:r>
            <a:r>
              <a:rPr lang="it-IT" sz="1800" b="1" dirty="0">
                <a:solidFill>
                  <a:schemeClr val="tx1">
                    <a:lumMod val="65000"/>
                    <a:lumOff val="35000"/>
                  </a:schemeClr>
                </a:solidFill>
              </a:rPr>
              <a:t>. </a:t>
            </a:r>
          </a:p>
        </p:txBody>
      </p:sp>
      <p:sp>
        <p:nvSpPr>
          <p:cNvPr id="10" name="Rectangle 2">
            <a:extLst>
              <a:ext uri="{FF2B5EF4-FFF2-40B4-BE49-F238E27FC236}">
                <a16:creationId xmlns:a16="http://schemas.microsoft.com/office/drawing/2014/main" id="{553F9C13-313A-DF21-C716-7D5320CB9737}"/>
              </a:ext>
            </a:extLst>
          </p:cNvPr>
          <p:cNvSpPr>
            <a:spLocks noChangeArrowheads="1"/>
          </p:cNvSpPr>
          <p:nvPr/>
        </p:nvSpPr>
        <p:spPr bwMode="auto">
          <a:xfrm>
            <a:off x="9249264" y="4860793"/>
            <a:ext cx="2668606"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 = </a:t>
            </a:r>
            <a:r>
              <a:rPr kumimoji="0" lang="it-IT" altLang="it-IT" sz="1400" b="0" i="0" u="none" strike="noStrike" cap="none" normalizeH="0" baseline="0" dirty="0" err="1">
                <a:ln>
                  <a:noFill/>
                </a:ln>
                <a:solidFill>
                  <a:srgbClr val="000000"/>
                </a:solidFill>
                <a:effectLst/>
                <a:latin typeface="JetBrains Mono"/>
              </a:rPr>
              <a:t>cursor.fetchmany</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a:ln>
                  <a:noFill/>
                </a:ln>
                <a:solidFill>
                  <a:srgbClr val="0000FF"/>
                </a:solidFill>
                <a:effectLst/>
                <a:latin typeface="JetBrains Mono"/>
              </a:rPr>
              <a:t>2</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err="1">
                <a:ln>
                  <a:noFill/>
                </a:ln>
                <a:solidFill>
                  <a:srgbClr val="000080"/>
                </a:solidFill>
                <a:effectLst/>
                <a:latin typeface="JetBrains Mono"/>
              </a:rPr>
              <a:t>print</a:t>
            </a:r>
            <a:r>
              <a:rPr kumimoji="0" lang="it-IT" altLang="it-IT" sz="1400" b="0" i="0" u="none" strike="noStrike" cap="none" normalizeH="0" baseline="0" dirty="0">
                <a:ln>
                  <a:noFill/>
                </a:ln>
                <a:solidFill>
                  <a:srgbClr val="000000"/>
                </a:solidFill>
                <a:effectLst/>
                <a:latin typeface="JetBrains Mono"/>
              </a:rPr>
              <a:t>(</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1" i="0" u="none" strike="noStrike" cap="none" normalizeH="0" baseline="0" dirty="0">
                <a:ln>
                  <a:noFill/>
                </a:ln>
                <a:solidFill>
                  <a:srgbClr val="000080"/>
                </a:solidFill>
                <a:effectLst/>
                <a:latin typeface="JetBrains Mono"/>
              </a:rPr>
              <a:t>for </a:t>
            </a:r>
            <a:r>
              <a:rPr kumimoji="0" lang="it-IT" altLang="it-IT" sz="1400" b="0" i="0" u="none" strike="noStrike" cap="none" normalizeH="0" baseline="0" dirty="0">
                <a:ln>
                  <a:noFill/>
                </a:ln>
                <a:solidFill>
                  <a:srgbClr val="000000"/>
                </a:solidFill>
                <a:effectLst/>
                <a:latin typeface="JetBrains Mono"/>
              </a:rPr>
              <a:t>r </a:t>
            </a:r>
            <a:r>
              <a:rPr kumimoji="0" lang="it-IT" altLang="it-IT" sz="1400" b="1" i="0" u="none" strike="noStrike" cap="none" normalizeH="0" baseline="0" dirty="0">
                <a:ln>
                  <a:noFill/>
                </a:ln>
                <a:solidFill>
                  <a:srgbClr val="000080"/>
                </a:solidFill>
                <a:effectLst/>
                <a:latin typeface="JetBrains Mono"/>
              </a:rPr>
              <a:t>in </a:t>
            </a:r>
            <a:r>
              <a:rPr kumimoji="0" lang="it-IT" altLang="it-IT" sz="1400" b="0" i="0" u="none" strike="noStrike" cap="none" normalizeH="0" baseline="0" dirty="0" err="1">
                <a:ln>
                  <a:noFill/>
                </a:ln>
                <a:solidFill>
                  <a:srgbClr val="000000"/>
                </a:solidFill>
                <a:effectLst/>
                <a:latin typeface="JetBrains Mono"/>
              </a:rPr>
              <a:t>result</a:t>
            </a:r>
            <a:r>
              <a:rPr kumimoji="0" lang="it-IT" altLang="it-IT" sz="1400" b="0" i="0" u="none" strike="noStrike" cap="none" normalizeH="0" baseline="0" dirty="0">
                <a:ln>
                  <a:noFill/>
                </a:ln>
                <a:solidFill>
                  <a:srgbClr val="000000"/>
                </a:solidFill>
                <a:effectLst/>
                <a:latin typeface="JetBrains Mono"/>
              </a:rPr>
              <a:t>:</a:t>
            </a:r>
            <a:br>
              <a:rPr kumimoji="0" lang="it-IT" altLang="it-IT" sz="1400" b="0" i="0" u="none" strike="noStrike" cap="none" normalizeH="0" baseline="0" dirty="0">
                <a:ln>
                  <a:noFill/>
                </a:ln>
                <a:solidFill>
                  <a:srgbClr val="000000"/>
                </a:solidFill>
                <a:effectLst/>
                <a:latin typeface="JetBrains Mono"/>
              </a:rPr>
            </a:br>
            <a:r>
              <a:rPr kumimoji="0" lang="it-IT" altLang="it-IT" sz="1400" b="0" i="0" u="none" strike="noStrike" cap="none" normalizeH="0" baseline="0" dirty="0">
                <a:ln>
                  <a:noFill/>
                </a:ln>
                <a:solidFill>
                  <a:srgbClr val="000000"/>
                </a:solidFill>
                <a:effectLst/>
                <a:latin typeface="JetBrains Mono"/>
              </a:rPr>
              <a:t>    </a:t>
            </a:r>
            <a:r>
              <a:rPr kumimoji="0" lang="it-IT" altLang="it-IT" sz="1400" b="0" i="0" u="none" strike="noStrike" cap="none" normalizeH="0" baseline="0" dirty="0" err="1">
                <a:ln>
                  <a:noFill/>
                </a:ln>
                <a:solidFill>
                  <a:srgbClr val="000080"/>
                </a:solidFill>
                <a:effectLst/>
                <a:latin typeface="JetBrains Mono"/>
              </a:rPr>
              <a:t>print</a:t>
            </a:r>
            <a:r>
              <a:rPr kumimoji="0" lang="it-IT" altLang="it-IT" sz="1400" b="0" i="0" u="none" strike="noStrike" cap="none" normalizeH="0" baseline="0" dirty="0">
                <a:ln>
                  <a:noFill/>
                </a:ln>
                <a:solidFill>
                  <a:srgbClr val="000000"/>
                </a:solidFill>
                <a:effectLst/>
                <a:latin typeface="JetBrains Mono"/>
              </a:rPr>
              <a:t>(r[</a:t>
            </a:r>
            <a:r>
              <a:rPr kumimoji="0" lang="it-IT" altLang="it-IT" sz="1400" b="1" i="0" u="none" strike="noStrike" cap="none" normalizeH="0" baseline="0" dirty="0">
                <a:ln>
                  <a:noFill/>
                </a:ln>
                <a:solidFill>
                  <a:srgbClr val="008000"/>
                </a:solidFill>
                <a:effectLst/>
                <a:latin typeface="JetBrains Mono"/>
              </a:rPr>
              <a:t>'codice'</a:t>
            </a:r>
            <a:r>
              <a:rPr kumimoji="0" lang="it-IT" altLang="it-IT" sz="1400" b="0" i="0" u="none" strike="noStrike" cap="none" normalizeH="0" baseline="0" dirty="0">
                <a:ln>
                  <a:noFill/>
                </a:ln>
                <a:solidFill>
                  <a:srgbClr val="000000"/>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5" name="Rectangle 2">
            <a:extLst>
              <a:ext uri="{FF2B5EF4-FFF2-40B4-BE49-F238E27FC236}">
                <a16:creationId xmlns:a16="http://schemas.microsoft.com/office/drawing/2014/main" id="{DE927857-B7AD-BB53-C4C1-8ED759ACA32E}"/>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1" i="0" u="none" strike="noStrike" cap="none" normalizeH="0" baseline="0" dirty="0">
                <a:ln>
                  <a:noFill/>
                </a:ln>
                <a:solidFill>
                  <a:srgbClr val="000080"/>
                </a:solidFill>
                <a:effectLst/>
                <a:latin typeface="JetBrains Mono"/>
              </a:rPr>
              <a:t>import </a:t>
            </a:r>
            <a:r>
              <a:rPr kumimoji="0" lang="it-IT" altLang="it-IT" sz="1000" b="0" i="0" u="none" strike="noStrike" cap="none" normalizeH="0" baseline="0" dirty="0" err="1">
                <a:ln>
                  <a:noFill/>
                </a:ln>
                <a:solidFill>
                  <a:srgbClr val="000000"/>
                </a:solidFill>
                <a:effectLst/>
                <a:latin typeface="JetBrains Mono"/>
              </a:rPr>
              <a:t>mysql.connector</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a:ln>
                  <a:noFill/>
                </a:ln>
                <a:solidFill>
                  <a:srgbClr val="000080"/>
                </a:solidFill>
                <a:effectLst/>
                <a:latin typeface="JetBrains Mono"/>
              </a:rPr>
              <a:t>input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'vuoi inserire o leggere? (I/R):'</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try</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connessione = </a:t>
            </a:r>
            <a:r>
              <a:rPr kumimoji="0" lang="it-IT" altLang="it-IT" sz="1000" b="0" i="0" u="none" strike="noStrike" cap="none" normalizeH="0" baseline="0" dirty="0" err="1">
                <a:ln>
                  <a:noFill/>
                </a:ln>
                <a:solidFill>
                  <a:srgbClr val="000000"/>
                </a:solidFill>
                <a:effectLst/>
                <a:latin typeface="JetBrains Mono"/>
              </a:rPr>
              <a:t>mysql.connector.connect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660099"/>
                </a:solidFill>
                <a:effectLst/>
                <a:latin typeface="JetBrains Mono"/>
              </a:rPr>
              <a:t>host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a:t>
            </a:r>
            <a:r>
              <a:rPr kumimoji="0" lang="it-IT" altLang="it-IT" sz="1000" b="1" i="0" u="none" strike="noStrike" cap="none" normalizeH="0" baseline="0" dirty="0" err="1">
                <a:ln>
                  <a:noFill/>
                </a:ln>
                <a:solidFill>
                  <a:srgbClr val="008000"/>
                </a:solidFill>
                <a:effectLst/>
                <a:latin typeface="JetBrains Mono"/>
              </a:rPr>
              <a:t>localhost</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a:ln>
                  <a:noFill/>
                </a:ln>
                <a:solidFill>
                  <a:srgbClr val="660099"/>
                </a:solidFill>
                <a:effectLst/>
                <a:latin typeface="JetBrains Mono"/>
              </a:rPr>
              <a:t>user</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"root"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a:ln>
                  <a:noFill/>
                </a:ln>
                <a:solidFill>
                  <a:srgbClr val="660099"/>
                </a:solidFill>
                <a:effectLst/>
                <a:latin typeface="JetBrains Mono"/>
              </a:rPr>
              <a:t>password</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660099"/>
                </a:solidFill>
                <a:effectLst/>
                <a:latin typeface="JetBrains Mono"/>
              </a:rPr>
              <a:t>db</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"test"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1" u="none" strike="noStrike" cap="none" normalizeH="0" baseline="0" dirty="0">
                <a:ln>
                  <a:noFill/>
                </a:ln>
                <a:solidFill>
                  <a:srgbClr val="808080"/>
                </a:solidFill>
                <a:effectLst/>
                <a:latin typeface="JetBrains Mono"/>
              </a:rPr>
              <a:t># Stampa dell'handle di connessione </a:t>
            </a:r>
            <a:r>
              <a:rPr kumimoji="0" lang="it-IT" altLang="it-IT" sz="1000" b="0" i="1" u="none" strike="noStrike" cap="none" normalizeH="0" baseline="0" dirty="0" err="1">
                <a:ln>
                  <a:noFill/>
                </a:ln>
                <a:solidFill>
                  <a:srgbClr val="808080"/>
                </a:solidFill>
                <a:effectLst/>
                <a:latin typeface="JetBrains Mono"/>
              </a:rPr>
              <a:t>print</a:t>
            </a:r>
            <a:r>
              <a:rPr kumimoji="0" lang="it-IT" altLang="it-IT" sz="1000" b="0" i="1" u="none" strike="noStrike" cap="none" normalizeH="0" baseline="0" dirty="0">
                <a:ln>
                  <a:noFill/>
                </a:ln>
                <a:solidFill>
                  <a:srgbClr val="808080"/>
                </a:solidFill>
                <a:effectLst/>
                <a:latin typeface="JetBrains Mono"/>
              </a:rPr>
              <a:t>(connessione)</a:t>
            </a:r>
            <a:br>
              <a:rPr kumimoji="0" lang="it-IT" altLang="it-IT" sz="1000" b="0" i="1" u="none" strike="noStrike" cap="none" normalizeH="0" baseline="0" dirty="0">
                <a:ln>
                  <a:noFill/>
                </a:ln>
                <a:solidFill>
                  <a:srgbClr val="808080"/>
                </a:solidFill>
                <a:effectLst/>
                <a:latin typeface="JetBrains Mono"/>
              </a:rPr>
            </a:br>
            <a:r>
              <a:rPr kumimoji="0" lang="it-IT" altLang="it-IT" sz="1000" b="0" i="1" u="none" strike="noStrike" cap="none" normalizeH="0" baseline="0" dirty="0">
                <a:ln>
                  <a:noFill/>
                </a:ln>
                <a:solidFill>
                  <a:srgbClr val="80808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if</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1" i="0" u="none" strike="noStrike" cap="none" normalizeH="0" baseline="0" dirty="0">
                <a:ln>
                  <a:noFill/>
                </a:ln>
                <a:solidFill>
                  <a:srgbClr val="008000"/>
                </a:solidFill>
                <a:effectLst/>
                <a:latin typeface="JetBrains Mono"/>
              </a:rPr>
              <a:t>"I"</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query = </a:t>
            </a:r>
            <a:r>
              <a:rPr kumimoji="0" lang="it-IT" altLang="it-IT" sz="1000" b="1" i="0" u="none" strike="noStrike" cap="none" normalizeH="0" baseline="0" dirty="0">
                <a:ln>
                  <a:noFill/>
                </a:ln>
                <a:solidFill>
                  <a:srgbClr val="008000"/>
                </a:solidFill>
                <a:effectLst/>
                <a:latin typeface="JetBrains Mono"/>
              </a:rPr>
              <a:t>"INSERT </a:t>
            </a:r>
            <a:r>
              <a:rPr kumimoji="0" lang="it-IT" altLang="it-IT" sz="1000" b="1" i="0" u="none" strike="noStrike" cap="none" normalizeH="0" baseline="0" dirty="0" err="1">
                <a:ln>
                  <a:noFill/>
                </a:ln>
                <a:solidFill>
                  <a:srgbClr val="008000"/>
                </a:solidFill>
                <a:effectLst/>
                <a:latin typeface="JetBrains Mono"/>
              </a:rPr>
              <a:t>into</a:t>
            </a:r>
            <a:r>
              <a:rPr kumimoji="0" lang="it-IT" altLang="it-IT" sz="1000" b="1" i="0" u="none" strike="noStrike" cap="none" normalizeH="0" baseline="0" dirty="0">
                <a:ln>
                  <a:noFill/>
                </a:ln>
                <a:solidFill>
                  <a:srgbClr val="008000"/>
                </a:solidFill>
                <a:effectLst/>
                <a:latin typeface="JetBrains Mono"/>
              </a:rPr>
              <a:t> servizi (nome, descrizione) </a:t>
            </a:r>
            <a:r>
              <a:rPr kumimoji="0" lang="it-IT" altLang="it-IT" sz="1000" b="1" i="0" u="none" strike="noStrike" cap="none" normalizeH="0" baseline="0" dirty="0" err="1">
                <a:ln>
                  <a:noFill/>
                </a:ln>
                <a:solidFill>
                  <a:srgbClr val="008000"/>
                </a:solidFill>
                <a:effectLst/>
                <a:latin typeface="JetBrains Mono"/>
              </a:rPr>
              <a:t>values</a:t>
            </a:r>
            <a:r>
              <a:rPr kumimoji="0" lang="it-IT" altLang="it-IT" sz="1000" b="1" i="0" u="none" strike="noStrike" cap="none" normalizeH="0" baseline="0" dirty="0">
                <a:ln>
                  <a:noFill/>
                </a:ln>
                <a:solidFill>
                  <a:srgbClr val="008000"/>
                </a:solidFill>
                <a:effectLst/>
                <a:latin typeface="JetBrains Mono"/>
              </a:rPr>
              <a:t> (%s, %s)"</a:t>
            </a:r>
            <a:br>
              <a:rPr kumimoji="0" lang="it-IT" altLang="it-IT" sz="1000" b="1" i="0" u="none" strike="noStrike" cap="none" normalizeH="0" baseline="0" dirty="0">
                <a:ln>
                  <a:noFill/>
                </a:ln>
                <a:solidFill>
                  <a:srgbClr val="008000"/>
                </a:solidFill>
                <a:effectLst/>
                <a:latin typeface="JetBrains Mono"/>
              </a:rPr>
            </a:br>
            <a:r>
              <a:rPr kumimoji="0" lang="it-IT" altLang="it-IT" sz="1000" b="1" i="0" u="none" strike="noStrike" cap="none" normalizeH="0" baseline="0" dirty="0">
                <a:ln>
                  <a:noFill/>
                </a:ln>
                <a:solidFill>
                  <a:srgbClr val="008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err="1">
                <a:ln>
                  <a:noFill/>
                </a:ln>
                <a:solidFill>
                  <a:srgbClr val="000000"/>
                </a:solidFill>
                <a:effectLst/>
                <a:latin typeface="JetBrains Mono"/>
              </a:rPr>
              <a:t>connessione.cursor</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660099"/>
                </a:solidFill>
                <a:effectLst/>
                <a:latin typeface="JetBrains Mono"/>
              </a:rPr>
              <a:t>dictionary</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0080"/>
                </a:solidFill>
                <a:effectLst/>
                <a:latin typeface="JetBrains Mono"/>
              </a:rPr>
              <a:t>True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mycursor.execute</a:t>
            </a:r>
            <a:r>
              <a:rPr kumimoji="0" lang="it-IT" altLang="it-IT" sz="1000" b="0" i="0" u="none" strike="noStrike" cap="none" normalizeH="0" baseline="0" dirty="0">
                <a:ln>
                  <a:noFill/>
                </a:ln>
                <a:solidFill>
                  <a:srgbClr val="000000"/>
                </a:solidFill>
                <a:effectLst/>
                <a:latin typeface="JetBrains Mono"/>
              </a:rPr>
              <a:t>(query, [</a:t>
            </a:r>
            <a:r>
              <a:rPr kumimoji="0" lang="it-IT" altLang="it-IT" sz="1000" b="1" i="0" u="none" strike="noStrike" cap="none" normalizeH="0" baseline="0" dirty="0">
                <a:ln>
                  <a:noFill/>
                </a:ln>
                <a:solidFill>
                  <a:srgbClr val="008000"/>
                </a:solidFill>
                <a:effectLst/>
                <a:latin typeface="JetBrains Mono"/>
              </a:rPr>
              <a:t>'sviluppo </a:t>
            </a:r>
            <a:r>
              <a:rPr kumimoji="0" lang="it-IT" altLang="it-IT" sz="1000" b="1" i="0" u="none" strike="noStrike" cap="none" normalizeH="0" baseline="0" dirty="0" err="1">
                <a:ln>
                  <a:noFill/>
                </a:ln>
                <a:solidFill>
                  <a:srgbClr val="008000"/>
                </a:solidFill>
                <a:effectLst/>
                <a:latin typeface="JetBrains Mono"/>
              </a:rPr>
              <a:t>python</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8000"/>
                </a:solidFill>
                <a:effectLst/>
                <a:latin typeface="JetBrains Mono"/>
              </a:rPr>
              <a:t>'sviluppo in linguaggio </a:t>
            </a:r>
            <a:r>
              <a:rPr kumimoji="0" lang="it-IT" altLang="it-IT" sz="1000" b="1" i="0" u="none" strike="noStrike" cap="none" normalizeH="0" baseline="0" dirty="0" err="1">
                <a:ln>
                  <a:noFill/>
                </a:ln>
                <a:solidFill>
                  <a:srgbClr val="008000"/>
                </a:solidFill>
                <a:effectLst/>
                <a:latin typeface="JetBrains Mono"/>
              </a:rPr>
              <a:t>python</a:t>
            </a:r>
            <a:r>
              <a:rPr kumimoji="0" lang="it-IT" altLang="it-IT" sz="1000" b="1" i="0" u="none" strike="noStrike" cap="none" normalizeH="0" baseline="0" dirty="0">
                <a:ln>
                  <a:noFill/>
                </a:ln>
                <a:solidFill>
                  <a:srgbClr val="008000"/>
                </a:solidFill>
                <a:effectLst/>
                <a:latin typeface="JetBrains Mono"/>
              </a:rPr>
              <a: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connessione.commit</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'record inserito'</a:t>
            </a: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mycursor.lastrowid</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elif</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inp</a:t>
            </a:r>
            <a:r>
              <a:rPr kumimoji="0" lang="it-IT" altLang="it-IT" sz="1000" b="0" i="0" u="none" strike="noStrike" cap="none" normalizeH="0" baseline="0" dirty="0">
                <a:ln>
                  <a:noFill/>
                </a:ln>
                <a:solidFill>
                  <a:srgbClr val="000000"/>
                </a:solidFill>
                <a:effectLst/>
                <a:latin typeface="JetBrains Mono"/>
              </a:rPr>
              <a:t> == </a:t>
            </a:r>
            <a:r>
              <a:rPr kumimoji="0" lang="it-IT" altLang="it-IT" sz="1000" b="1" i="0" u="none" strike="noStrike" cap="none" normalizeH="0" baseline="0" dirty="0">
                <a:ln>
                  <a:noFill/>
                </a:ln>
                <a:solidFill>
                  <a:srgbClr val="008000"/>
                </a:solidFill>
                <a:effectLst/>
                <a:latin typeface="JetBrains Mono"/>
              </a:rPr>
              <a:t>"R"</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query = </a:t>
            </a:r>
            <a:r>
              <a:rPr kumimoji="0" lang="it-IT" altLang="it-IT" sz="1000" b="1" i="0" u="none" strike="noStrike" cap="none" normalizeH="0" baseline="0" dirty="0">
                <a:ln>
                  <a:noFill/>
                </a:ln>
                <a:solidFill>
                  <a:srgbClr val="008000"/>
                </a:solidFill>
                <a:effectLst/>
                <a:latin typeface="JetBrains Mono"/>
              </a:rPr>
              <a:t>"SELECT * FROM servizi"</a:t>
            </a:r>
            <a:br>
              <a:rPr kumimoji="0" lang="it-IT" altLang="it-IT" sz="1000" b="1" i="0" u="none" strike="noStrike" cap="none" normalizeH="0" baseline="0" dirty="0">
                <a:ln>
                  <a:noFill/>
                </a:ln>
                <a:solidFill>
                  <a:srgbClr val="008000"/>
                </a:solidFill>
                <a:effectLst/>
                <a:latin typeface="JetBrains Mono"/>
              </a:rPr>
            </a:br>
            <a:r>
              <a:rPr kumimoji="0" lang="it-IT" altLang="it-IT" sz="1000" b="1" i="0" u="none" strike="noStrike" cap="none" normalizeH="0" baseline="0" dirty="0">
                <a:ln>
                  <a:noFill/>
                </a:ln>
                <a:solidFill>
                  <a:srgbClr val="00800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a:t>
            </a:r>
            <a:r>
              <a:rPr kumimoji="0" lang="it-IT" altLang="it-IT" sz="1000" b="0" i="0" u="none" strike="noStrike" cap="none" normalizeH="0" baseline="0" dirty="0">
                <a:ln>
                  <a:noFill/>
                </a:ln>
                <a:solidFill>
                  <a:srgbClr val="000000"/>
                </a:solidFill>
                <a:effectLst/>
                <a:latin typeface="JetBrains Mono"/>
              </a:rPr>
              <a:t> = </a:t>
            </a:r>
            <a:r>
              <a:rPr kumimoji="0" lang="it-IT" altLang="it-IT" sz="1000" b="0" i="0" u="none" strike="noStrike" cap="none" normalizeH="0" baseline="0" dirty="0" err="1">
                <a:ln>
                  <a:noFill/>
                </a:ln>
                <a:solidFill>
                  <a:srgbClr val="000000"/>
                </a:solidFill>
                <a:effectLst/>
                <a:latin typeface="JetBrains Mono"/>
              </a:rPr>
              <a:t>connessione.cursor</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660099"/>
                </a:solidFill>
                <a:effectLst/>
                <a:latin typeface="JetBrains Mono"/>
              </a:rPr>
              <a:t>dictionary</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0080"/>
                </a:solidFill>
                <a:effectLst/>
                <a:latin typeface="JetBrains Mono"/>
              </a:rPr>
              <a:t>True</a:t>
            </a:r>
            <a:r>
              <a:rPr kumimoji="0" lang="it-IT" altLang="it-IT" sz="1000" b="0" i="0" u="none" strike="noStrike" cap="none" normalizeH="0" baseline="0" dirty="0">
                <a:ln>
                  <a:noFill/>
                </a:ln>
                <a:solidFill>
                  <a:srgbClr val="000000"/>
                </a:solidFill>
                <a:effectLst/>
                <a:latin typeface="JetBrains Mono"/>
              </a:rPr>
              <a:t>)  </a:t>
            </a:r>
            <a:r>
              <a:rPr kumimoji="0" lang="it-IT" altLang="it-IT" sz="1000" b="0" i="1" u="none" strike="noStrike" cap="none" normalizeH="0" baseline="0" dirty="0">
                <a:ln>
                  <a:noFill/>
                </a:ln>
                <a:solidFill>
                  <a:srgbClr val="808080"/>
                </a:solidFill>
                <a:effectLst/>
                <a:latin typeface="JetBrains Mono"/>
              </a:rPr>
              <a:t>#   ritorna un </a:t>
            </a:r>
            <a:r>
              <a:rPr kumimoji="0" lang="it-IT" altLang="it-IT" sz="1000" b="0" i="1" u="none" strike="noStrike" cap="none" normalizeH="0" baseline="0" dirty="0" err="1">
                <a:ln>
                  <a:noFill/>
                </a:ln>
                <a:solidFill>
                  <a:srgbClr val="808080"/>
                </a:solidFill>
                <a:effectLst/>
                <a:latin typeface="JetBrains Mono"/>
              </a:rPr>
              <a:t>dictionary</a:t>
            </a:r>
            <a:r>
              <a:rPr kumimoji="0" lang="it-IT" altLang="it-IT" sz="1000" b="0" i="1" u="none" strike="noStrike" cap="none" normalizeH="0" baseline="0" dirty="0">
                <a:ln>
                  <a:noFill/>
                </a:ln>
                <a:solidFill>
                  <a:srgbClr val="808080"/>
                </a:solidFill>
                <a:effectLst/>
                <a:latin typeface="JetBrains Mono"/>
              </a:rPr>
              <a:t> e non una </a:t>
            </a:r>
            <a:r>
              <a:rPr kumimoji="0" lang="it-IT" altLang="it-IT" sz="1000" b="0" i="1" u="none" strike="noStrike" cap="none" normalizeH="0" baseline="0" dirty="0" err="1">
                <a:ln>
                  <a:noFill/>
                </a:ln>
                <a:solidFill>
                  <a:srgbClr val="808080"/>
                </a:solidFill>
                <a:effectLst/>
                <a:latin typeface="JetBrains Mono"/>
              </a:rPr>
              <a:t>tuple</a:t>
            </a:r>
            <a:br>
              <a:rPr kumimoji="0" lang="it-IT" altLang="it-IT" sz="1000" b="0" i="1" u="none" strike="noStrike" cap="none" normalizeH="0" baseline="0" dirty="0">
                <a:ln>
                  <a:noFill/>
                </a:ln>
                <a:solidFill>
                  <a:srgbClr val="808080"/>
                </a:solidFill>
                <a:effectLst/>
                <a:latin typeface="JetBrains Mono"/>
              </a:rPr>
            </a:br>
            <a:r>
              <a:rPr kumimoji="0" lang="it-IT" altLang="it-IT" sz="1000" b="0" i="1" u="none" strike="noStrike" cap="none" normalizeH="0" baseline="0" dirty="0">
                <a:ln>
                  <a:noFill/>
                </a:ln>
                <a:solidFill>
                  <a:srgbClr val="808080"/>
                </a:solidFill>
                <a:effectLst/>
                <a:latin typeface="JetBrains Mono"/>
              </a:rPr>
              <a:t>        </a:t>
            </a:r>
            <a:r>
              <a:rPr kumimoji="0" lang="it-IT" altLang="it-IT" sz="1000" b="0" i="0" u="none" strike="noStrike" cap="none" normalizeH="0" baseline="0" dirty="0" err="1">
                <a:ln>
                  <a:noFill/>
                </a:ln>
                <a:solidFill>
                  <a:srgbClr val="000000"/>
                </a:solidFill>
                <a:effectLst/>
                <a:latin typeface="JetBrains Mono"/>
              </a:rPr>
              <a:t>mycursor.execute</a:t>
            </a:r>
            <a:r>
              <a:rPr kumimoji="0" lang="it-IT" altLang="it-IT" sz="1000" b="0" i="0" u="none" strike="noStrike" cap="none" normalizeH="0" baseline="0" dirty="0">
                <a:ln>
                  <a:noFill/>
                </a:ln>
                <a:solidFill>
                  <a:srgbClr val="000000"/>
                </a:solidFill>
                <a:effectLst/>
                <a:latin typeface="JetBrains Mono"/>
              </a:rPr>
              <a:t>(query)</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for </a:t>
            </a:r>
            <a:r>
              <a:rPr kumimoji="0" lang="it-IT" altLang="it-IT" sz="1000" b="0" i="0" u="none" strike="noStrike" cap="none" normalizeH="0" baseline="0" dirty="0" err="1">
                <a:ln>
                  <a:noFill/>
                </a:ln>
                <a:solidFill>
                  <a:srgbClr val="000000"/>
                </a:solidFill>
                <a:effectLst/>
                <a:latin typeface="JetBrains Mono"/>
              </a:rPr>
              <a:t>row</a:t>
            </a: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in </a:t>
            </a:r>
            <a:r>
              <a:rPr kumimoji="0" lang="it-IT" altLang="it-IT" sz="1000" b="0" i="0" u="none" strike="noStrike" cap="none" normalizeH="0" baseline="0" dirty="0" err="1">
                <a:ln>
                  <a:noFill/>
                </a:ln>
                <a:solidFill>
                  <a:srgbClr val="000000"/>
                </a:solidFill>
                <a:effectLst/>
                <a:latin typeface="JetBrains Mono"/>
              </a:rPr>
              <a:t>mycursor.fetchall</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0" i="0" u="none" strike="noStrike" cap="none" normalizeH="0" baseline="0" dirty="0" err="1">
                <a:ln>
                  <a:noFill/>
                </a:ln>
                <a:solidFill>
                  <a:srgbClr val="000000"/>
                </a:solidFill>
                <a:effectLst/>
                <a:latin typeface="JetBrains Mono"/>
              </a:rPr>
              <a:t>row</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'nome'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1" i="0" u="none" strike="noStrike" cap="none" normalizeH="0" baseline="0" dirty="0">
                <a:ln>
                  <a:noFill/>
                </a:ln>
                <a:solidFill>
                  <a:srgbClr val="000080"/>
                </a:solidFill>
                <a:effectLst/>
                <a:latin typeface="JetBrains Mono"/>
              </a:rPr>
              <a:t>else</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'operazione non prevista!'</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except</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Exception</a:t>
            </a:r>
            <a:r>
              <a:rPr kumimoji="0" lang="it-IT" altLang="it-IT" sz="1000" b="0" i="0" u="none" strike="noStrike" cap="none" normalizeH="0" baseline="0" dirty="0">
                <a:ln>
                  <a:noFill/>
                </a:ln>
                <a:solidFill>
                  <a:srgbClr val="000080"/>
                </a:solidFill>
                <a:effectLst/>
                <a:latin typeface="JetBrains Mono"/>
              </a:rPr>
              <a:t> </a:t>
            </a:r>
            <a:r>
              <a:rPr kumimoji="0" lang="it-IT" altLang="it-IT" sz="1000" b="1" i="0" u="none" strike="noStrike" cap="none" normalizeH="0" baseline="0" dirty="0" err="1">
                <a:ln>
                  <a:noFill/>
                </a:ln>
                <a:solidFill>
                  <a:srgbClr val="000080"/>
                </a:solidFill>
                <a:effectLst/>
                <a:latin typeface="JetBrains Mono"/>
              </a:rPr>
              <a:t>as</a:t>
            </a:r>
            <a:r>
              <a:rPr kumimoji="0" lang="it-IT" altLang="it-IT" sz="1000" b="1" i="0" u="none" strike="noStrike" cap="none" normalizeH="0" baseline="0" dirty="0">
                <a:ln>
                  <a:noFill/>
                </a:ln>
                <a:solidFill>
                  <a:srgbClr val="000080"/>
                </a:solidFill>
                <a:effectLst/>
                <a:latin typeface="JetBrains Mono"/>
              </a:rPr>
              <a:t> </a:t>
            </a:r>
            <a:r>
              <a:rPr kumimoji="0" lang="it-IT" altLang="it-IT" sz="1000" b="0" i="0" u="none" strike="noStrike" cap="none" normalizeH="0" baseline="0" dirty="0">
                <a:ln>
                  <a:noFill/>
                </a:ln>
                <a:solidFill>
                  <a:srgbClr val="000000"/>
                </a:solidFill>
                <a:effectLst/>
                <a:latin typeface="JetBrains Mono"/>
              </a:rPr>
              <a:t>ex:</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(ex.</a:t>
            </a:r>
            <a:r>
              <a:rPr kumimoji="0" lang="it-IT" altLang="it-IT" sz="1000" b="0" i="0" u="none" strike="noStrike" cap="none" normalizeH="0" baseline="0" dirty="0">
                <a:ln>
                  <a:noFill/>
                </a:ln>
                <a:solidFill>
                  <a:srgbClr val="B200B2"/>
                </a:solidFill>
                <a:effectLst/>
                <a:latin typeface="JetBrains Mono"/>
              </a:rPr>
              <a:t>__</a:t>
            </a:r>
            <a:r>
              <a:rPr kumimoji="0" lang="it-IT" altLang="it-IT" sz="1000" b="0" i="0" u="none" strike="noStrike" cap="none" normalizeH="0" baseline="0" dirty="0" err="1">
                <a:ln>
                  <a:noFill/>
                </a:ln>
                <a:solidFill>
                  <a:srgbClr val="B200B2"/>
                </a:solidFill>
                <a:effectLst/>
                <a:latin typeface="JetBrains Mono"/>
              </a:rPr>
              <a:t>str</a:t>
            </a:r>
            <a:r>
              <a:rPr kumimoji="0" lang="it-IT" altLang="it-IT" sz="1000" b="0" i="0" u="none" strike="noStrike" cap="none" normalizeH="0" baseline="0" dirty="0">
                <a:ln>
                  <a:noFill/>
                </a:ln>
                <a:solidFill>
                  <a:srgbClr val="B200B2"/>
                </a:solidFill>
                <a:effectLst/>
                <a:latin typeface="JetBrains Mono"/>
              </a:rPr>
              <a:t>__</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1" i="0" u="none" strike="noStrike" cap="none" normalizeH="0" baseline="0" dirty="0" err="1">
                <a:ln>
                  <a:noFill/>
                </a:ln>
                <a:solidFill>
                  <a:srgbClr val="000080"/>
                </a:solidFill>
                <a:effectLst/>
                <a:latin typeface="JetBrains Mono"/>
              </a:rPr>
              <a:t>finally</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r>
              <a:rPr kumimoji="0" lang="it-IT" altLang="it-IT" sz="1000" b="0" i="0" u="none" strike="noStrike" cap="none" normalizeH="0" baseline="0" dirty="0">
                <a:ln>
                  <a:noFill/>
                </a:ln>
                <a:solidFill>
                  <a:srgbClr val="000000"/>
                </a:solidFill>
                <a:effectLst/>
                <a:latin typeface="JetBrains Mono"/>
              </a:rPr>
              <a:t>    </a:t>
            </a:r>
            <a:r>
              <a:rPr kumimoji="0" lang="it-IT" altLang="it-IT" sz="1000" b="0" i="0" u="none" strike="noStrike" cap="none" normalizeH="0" baseline="0" dirty="0" err="1">
                <a:ln>
                  <a:noFill/>
                </a:ln>
                <a:solidFill>
                  <a:srgbClr val="000080"/>
                </a:solidFill>
                <a:effectLst/>
                <a:latin typeface="JetBrains Mono"/>
              </a:rPr>
              <a:t>print</a:t>
            </a:r>
            <a:r>
              <a:rPr kumimoji="0" lang="it-IT" altLang="it-IT" sz="1000" b="0" i="0" u="none" strike="noStrike" cap="none" normalizeH="0" baseline="0" dirty="0">
                <a:ln>
                  <a:noFill/>
                </a:ln>
                <a:solidFill>
                  <a:srgbClr val="000000"/>
                </a:solidFill>
                <a:effectLst/>
                <a:latin typeface="JetBrains Mono"/>
              </a:rPr>
              <a:t>(</a:t>
            </a:r>
            <a:r>
              <a:rPr kumimoji="0" lang="it-IT" altLang="it-IT" sz="1000" b="1" i="0" u="none" strike="noStrike" cap="none" normalizeH="0" baseline="0" dirty="0">
                <a:ln>
                  <a:noFill/>
                </a:ln>
                <a:solidFill>
                  <a:srgbClr val="008000"/>
                </a:solidFill>
                <a:effectLst/>
                <a:latin typeface="JetBrains Mono"/>
              </a:rPr>
              <a:t>'operazione conclusa con successo'</a:t>
            </a:r>
            <a:r>
              <a:rPr kumimoji="0" lang="it-IT" altLang="it-IT" sz="1000" b="0" i="0" u="none" strike="noStrike" cap="none" normalizeH="0" baseline="0" dirty="0">
                <a:ln>
                  <a:noFill/>
                </a:ln>
                <a:solidFill>
                  <a:srgbClr val="000000"/>
                </a:solidFill>
                <a:effectLst/>
                <a:latin typeface="JetBrains Mono"/>
              </a:rPr>
              <a:t>)</a:t>
            </a:r>
            <a:br>
              <a:rPr kumimoji="0" lang="it-IT" altLang="it-IT" sz="1000" b="0" i="0" u="none" strike="noStrike" cap="none" normalizeH="0" baseline="0" dirty="0">
                <a:ln>
                  <a:noFill/>
                </a:ln>
                <a:solidFill>
                  <a:srgbClr val="000000"/>
                </a:solidFill>
                <a:effectLst/>
                <a:latin typeface="JetBrains Mono"/>
              </a:rPr>
            </a:b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
        <p:nvSpPr>
          <p:cNvPr id="4" name="Ovale 3">
            <a:extLst>
              <a:ext uri="{FF2B5EF4-FFF2-40B4-BE49-F238E27FC236}">
                <a16:creationId xmlns:a16="http://schemas.microsoft.com/office/drawing/2014/main" id="{117AB3F2-E42D-8EEA-85BF-69BF7E059CCA}"/>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
        <p:nvSpPr>
          <p:cNvPr id="3" name="Ovale 2">
            <a:extLst>
              <a:ext uri="{FF2B5EF4-FFF2-40B4-BE49-F238E27FC236}">
                <a16:creationId xmlns:a16="http://schemas.microsoft.com/office/drawing/2014/main" id="{CA974341-70C4-C7EB-C297-318ADBA83F60}"/>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
        <p:nvSpPr>
          <p:cNvPr id="3" name="Ovale 2">
            <a:extLst>
              <a:ext uri="{FF2B5EF4-FFF2-40B4-BE49-F238E27FC236}">
                <a16:creationId xmlns:a16="http://schemas.microsoft.com/office/drawing/2014/main" id="{2978E430-6D88-DA9E-A2FF-53191D3CB687}"/>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10" name="Ovale 9">
            <a:extLst>
              <a:ext uri="{FF2B5EF4-FFF2-40B4-BE49-F238E27FC236}">
                <a16:creationId xmlns:a16="http://schemas.microsoft.com/office/drawing/2014/main" id="{247DB190-9229-5F67-6A01-19549ED97243}"/>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
        <p:nvSpPr>
          <p:cNvPr id="4" name="Ovale 3">
            <a:extLst>
              <a:ext uri="{FF2B5EF4-FFF2-40B4-BE49-F238E27FC236}">
                <a16:creationId xmlns:a16="http://schemas.microsoft.com/office/drawing/2014/main" id="{319C4F39-ABC4-B158-80D2-5E63681A4895}"/>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a:t>
            </a:r>
            <a:r>
              <a:rPr lang="de-DE" sz="1600" b="1" dirty="0" err="1"/>
              <a:t>xor</a:t>
            </a:r>
            <a:r>
              <a:rPr lang="de-DE" sz="1600" b="1" dirty="0"/>
              <a: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
        <p:nvSpPr>
          <p:cNvPr id="4" name="Ovale 3">
            <a:extLst>
              <a:ext uri="{FF2B5EF4-FFF2-40B4-BE49-F238E27FC236}">
                <a16:creationId xmlns:a16="http://schemas.microsoft.com/office/drawing/2014/main" id="{08D665F0-60FB-B385-B1E9-87169991F54F}"/>
              </a:ext>
            </a:extLst>
          </p:cNvPr>
          <p:cNvSpPr/>
          <p:nvPr/>
        </p:nvSpPr>
        <p:spPr>
          <a:xfrm>
            <a:off x="11213432" y="5881036"/>
            <a:ext cx="375385" cy="320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a:t>
            </a:r>
            <a:r>
              <a:rPr lang="it-IT" sz="1700" dirty="0">
                <a:highlight>
                  <a:srgbClr val="00FF00"/>
                </a:highlight>
              </a:rPr>
              <a:t>non sono modificabili ma si possono aggiungere e/o rimuovere elementi a piacere</a:t>
            </a:r>
            <a:r>
              <a:rPr lang="it-IT" sz="1700" dirty="0"/>
              <a:t>.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pPr marL="0" indent="0">
              <a:buNone/>
            </a:pPr>
            <a:r>
              <a:rPr lang="it-IT" sz="1700" dirty="0">
                <a:highlight>
                  <a:srgbClr val="00FF00"/>
                </a:highlight>
              </a:rPr>
              <a:t>Modificabile= non si può modificare un elemento tipo </a:t>
            </a:r>
            <a:r>
              <a:rPr lang="it-IT" sz="1700" dirty="0" err="1">
                <a:highlight>
                  <a:srgbClr val="00FF00"/>
                </a:highlight>
              </a:rPr>
              <a:t>tupla</a:t>
            </a:r>
            <a:r>
              <a:rPr lang="it-IT" sz="1700" dirty="0">
                <a:highlight>
                  <a:srgbClr val="00FF00"/>
                </a:highlight>
              </a:rPr>
              <a:t>[1]='ciao' oppure </a:t>
            </a:r>
            <a:r>
              <a:rPr lang="it-IT" sz="1700" dirty="0" err="1">
                <a:highlight>
                  <a:srgbClr val="00FF00"/>
                </a:highlight>
              </a:rPr>
              <a:t>mio_set</a:t>
            </a:r>
            <a:r>
              <a:rPr lang="it-IT" sz="1700" dirty="0">
                <a:highlight>
                  <a:srgbClr val="00FF00"/>
                </a:highlight>
              </a:rPr>
              <a:t>[1] = ciao</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a:t>
            </a:r>
            <a:r>
              <a:rPr lang="it-IT" sz="1400" b="1" u="sng" dirty="0">
                <a:highlight>
                  <a:srgbClr val="00FF00"/>
                </a:highlight>
              </a:rPr>
              <a:t>VALORE</a:t>
            </a:r>
            <a:r>
              <a:rPr lang="it-IT" sz="1400" b="1" u="sng" dirty="0">
                <a:highlight>
                  <a:srgbClr val="FFFF00"/>
                </a:highlight>
              </a:rPr>
              <a:t>,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10" name="Segnaposto contenuto 6">
            <a:extLst>
              <a:ext uri="{FF2B5EF4-FFF2-40B4-BE49-F238E27FC236}">
                <a16:creationId xmlns:a16="http://schemas.microsoft.com/office/drawing/2014/main" id="{980F1ACB-035A-390B-0758-E62D7639CBCA}"/>
              </a:ext>
            </a:extLst>
          </p:cNvPr>
          <p:cNvSpPr>
            <a:spLocks noGrp="1"/>
          </p:cNvSpPr>
          <p:nvPr>
            <p:ph sz="half" idx="2"/>
          </p:nvPr>
        </p:nvSpPr>
        <p:spPr>
          <a:xfrm>
            <a:off x="328612" y="1271016"/>
            <a:ext cx="5678996" cy="5248655"/>
          </a:xfrm>
        </p:spPr>
        <p:txBody>
          <a:bodyPr>
            <a:normAutofit lnSpcReduction="10000"/>
          </a:bodyPr>
          <a:lstStyle/>
          <a:p>
            <a:pPr marL="0" indent="0">
              <a:buNone/>
            </a:pPr>
            <a:r>
              <a:rPr lang="it-IT" sz="1600" b="1" dirty="0">
                <a:solidFill>
                  <a:schemeClr val="bg1"/>
                </a:solidFill>
                <a:highlight>
                  <a:srgbClr val="FF0000"/>
                </a:highlight>
              </a:rPr>
              <a:t>Non si può copiare una list digitando </a:t>
            </a:r>
          </a:p>
          <a:p>
            <a:pPr marL="0" indent="0" algn="ctr">
              <a:buNone/>
            </a:pPr>
            <a:r>
              <a:rPr lang="it-IT" sz="1800" dirty="0">
                <a:latin typeface="Consolas" panose="020B0609020204030204" pitchFamily="49" charset="0"/>
              </a:rPr>
              <a:t>l2 = l1</a:t>
            </a:r>
          </a:p>
          <a:p>
            <a:pPr marL="0" indent="0">
              <a:buNone/>
            </a:pPr>
            <a:r>
              <a:rPr lang="it-IT" sz="1600" dirty="0"/>
              <a:t>Perché </a:t>
            </a:r>
            <a:r>
              <a:rPr lang="it-IT" sz="1400" dirty="0">
                <a:latin typeface="Consolas" panose="020B0609020204030204" pitchFamily="49" charset="0"/>
              </a:rPr>
              <a:t>l2 </a:t>
            </a:r>
            <a:r>
              <a:rPr lang="it-IT" sz="1600" dirty="0"/>
              <a:t>sarebbe solo un riferimento a </a:t>
            </a:r>
            <a:r>
              <a:rPr lang="it-IT" sz="1400" dirty="0">
                <a:latin typeface="Consolas" panose="020B0609020204030204" pitchFamily="49" charset="0"/>
              </a:rPr>
              <a:t>l1</a:t>
            </a:r>
            <a:r>
              <a:rPr lang="it-IT" sz="1600" dirty="0"/>
              <a:t> e le modifiche fatte a </a:t>
            </a:r>
            <a:r>
              <a:rPr lang="it-IT" sz="1400" dirty="0">
                <a:latin typeface="Consolas" panose="020B0609020204030204" pitchFamily="49" charset="0"/>
              </a:rPr>
              <a:t>l2 </a:t>
            </a:r>
            <a:r>
              <a:rPr lang="it-IT" sz="1600" dirty="0"/>
              <a:t>verrebbero automaticamente fatte a </a:t>
            </a:r>
            <a:r>
              <a:rPr lang="it-IT" sz="1400" dirty="0">
                <a:latin typeface="Consolas" panose="020B0609020204030204" pitchFamily="49" charset="0"/>
              </a:rPr>
              <a:t>l1</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a:latin typeface="Consolas" panose="020B0609020204030204" pitchFamily="49" charset="0"/>
              </a:rPr>
              <a:t>l1</a:t>
            </a:r>
            <a:r>
              <a:rPr lang="it-IT" sz="1800" b="1" dirty="0">
                <a:solidFill>
                  <a:srgbClr val="FF0000"/>
                </a:solidFill>
                <a:latin typeface="Consolas" panose="020B0609020204030204" pitchFamily="49" charset="0"/>
              </a:rPr>
              <a:t>.copy()  </a:t>
            </a:r>
            <a:r>
              <a:rPr lang="it-IT" sz="1200" i="1" dirty="0"/>
              <a:t>non accetta argomenti</a:t>
            </a:r>
            <a:r>
              <a:rPr lang="it-IT" sz="1600" dirty="0"/>
              <a:t>.</a:t>
            </a:r>
          </a:p>
          <a:p>
            <a:pPr marL="0" indent="0">
              <a:buNone/>
            </a:pP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14" name="Segnaposto contenuto 8">
            <a:extLst>
              <a:ext uri="{FF2B5EF4-FFF2-40B4-BE49-F238E27FC236}">
                <a16:creationId xmlns:a16="http://schemas.microsoft.com/office/drawing/2014/main" id="{A787D73D-33EC-D54D-2389-ED9550134545}"/>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una nuova list popolato con i riferimenti dalla lista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list()</a:t>
            </a:r>
          </a:p>
        </p:txBody>
      </p:sp>
      <p:sp>
        <p:nvSpPr>
          <p:cNvPr id="15" name="Rectangle 1">
            <a:extLst>
              <a:ext uri="{FF2B5EF4-FFF2-40B4-BE49-F238E27FC236}">
                <a16:creationId xmlns:a16="http://schemas.microsoft.com/office/drawing/2014/main" id="{295DE12A-906F-60D0-5FA1-E882858491A9}"/>
              </a:ext>
            </a:extLst>
          </p:cNvPr>
          <p:cNvSpPr>
            <a:spLocks noChangeArrowheads="1"/>
          </p:cNvSpPr>
          <p:nvPr/>
        </p:nvSpPr>
        <p:spPr bwMode="auto">
          <a:xfrm>
            <a:off x="6214188" y="2895069"/>
            <a:ext cx="2528596"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000000"/>
                </a:solidFill>
                <a:effectLst/>
                <a:latin typeface="JetBrains Mono"/>
              </a:rPr>
              <a:t>l = [</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2</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3</a:t>
            </a:r>
            <a:r>
              <a:rPr kumimoji="0" lang="it-IT" altLang="it-IT" sz="2000" b="0" i="0" u="none" strike="noStrike" cap="none" normalizeH="0" baseline="0" dirty="0">
                <a:ln>
                  <a:noFill/>
                </a:ln>
                <a:solidFill>
                  <a:srgbClr val="000000"/>
                </a:solidFill>
                <a:effectLst/>
                <a:latin typeface="JetBrains Mono"/>
              </a:rPr>
              <a:t>]</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80"/>
                </a:solidFill>
                <a:effectLst/>
                <a:latin typeface="JetBrains Mono"/>
              </a:rPr>
              <a:t>list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 </a:t>
            </a:r>
            <a:r>
              <a:rPr kumimoji="0" lang="it-IT" altLang="it-IT" sz="2000" b="0" i="0" u="none" strike="noStrike" cap="none" normalizeH="0" baseline="0" dirty="0">
                <a:ln>
                  <a:noFill/>
                </a:ln>
                <a:solidFill>
                  <a:srgbClr val="0000FF"/>
                </a:solidFill>
                <a:effectLst/>
                <a:latin typeface="JetBrains Mono"/>
              </a:rPr>
              <a:t>5</a:t>
            </a:r>
            <a:br>
              <a:rPr kumimoji="0" lang="it-IT" altLang="it-IT" sz="2000" b="0" i="0" u="none" strike="noStrike" cap="none" normalizeH="0" baseline="0" dirty="0">
                <a:ln>
                  <a:noFill/>
                </a:ln>
                <a:solidFill>
                  <a:srgbClr val="0000FF"/>
                </a:solidFill>
                <a:effectLst/>
                <a:latin typeface="JetBrains Mono"/>
              </a:rPr>
            </a:br>
            <a:r>
              <a:rPr kumimoji="0" lang="it-IT" altLang="it-IT" sz="2000" b="0" i="0" u="none" strike="noStrike" cap="none" normalizeH="0" baseline="0" dirty="0" err="1">
                <a:ln>
                  <a:noFill/>
                </a:ln>
                <a:solidFill>
                  <a:srgbClr val="000080"/>
                </a:solidFill>
                <a:effectLst/>
                <a:latin typeface="JetBrains Mono"/>
              </a:rPr>
              <a:t>print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7F977FF-4BC3-99EB-BEFE-6904D2FECC3D}"/>
              </a:ext>
            </a:extLst>
          </p:cNvPr>
          <p:cNvSpPr>
            <a:spLocks noChangeArrowheads="1"/>
          </p:cNvSpPr>
          <p:nvPr/>
        </p:nvSpPr>
        <p:spPr bwMode="auto">
          <a:xfrm>
            <a:off x="240220" y="4281694"/>
            <a:ext cx="270587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a:ln>
                  <a:noFill/>
                </a:ln>
                <a:solidFill>
                  <a:srgbClr val="000000"/>
                </a:solidFill>
                <a:effectLst/>
                <a:latin typeface="JetBrains Mono"/>
              </a:rPr>
              <a:t>l = [</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2</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3</a:t>
            </a:r>
            <a:r>
              <a:rPr kumimoji="0" lang="it-IT" altLang="it-IT" sz="2400" b="0" i="0" u="none" strike="noStrike" cap="none" normalizeH="0" baseline="0">
                <a:ln>
                  <a:noFill/>
                </a:ln>
                <a:solidFill>
                  <a:srgbClr val="000000"/>
                </a:solidFill>
                <a:effectLst/>
                <a:latin typeface="JetBrains Mono"/>
              </a:rPr>
              <a:t>]</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 = l.copy()</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 </a:t>
            </a:r>
            <a:r>
              <a:rPr kumimoji="0" lang="it-IT" altLang="it-IT" sz="2400" b="0" i="0" u="none" strike="noStrike" cap="none" normalizeH="0" baseline="0">
                <a:ln>
                  <a:noFill/>
                </a:ln>
                <a:solidFill>
                  <a:srgbClr val="0000FF"/>
                </a:solidFill>
                <a:effectLst/>
                <a:latin typeface="JetBrains Mono"/>
              </a:rPr>
              <a:t>4</a:t>
            </a:r>
            <a:br>
              <a:rPr kumimoji="0" lang="it-IT" altLang="it-IT" sz="2400" b="0" i="0" u="none" strike="noStrike" cap="none" normalizeH="0" baseline="0">
                <a:ln>
                  <a:noFill/>
                </a:ln>
                <a:solidFill>
                  <a:srgbClr val="0000FF"/>
                </a:solidFill>
                <a:effectLst/>
                <a:latin typeface="JetBrains Mono"/>
              </a:rPr>
            </a:br>
            <a:r>
              <a:rPr kumimoji="0" lang="it-IT" altLang="it-IT" sz="2400" b="0" i="0" u="none" strike="noStrike" cap="none" normalizeH="0" baseline="0">
                <a:ln>
                  <a:noFill/>
                </a:ln>
                <a:solidFill>
                  <a:srgbClr val="000080"/>
                </a:solidFill>
                <a:effectLst/>
                <a:latin typeface="JetBrains Mono"/>
              </a:rPr>
              <a:t>print</a:t>
            </a:r>
            <a:r>
              <a:rPr kumimoji="0" lang="it-IT" altLang="it-IT" sz="2400" b="0" i="0" u="none" strike="noStrike" cap="none" normalizeH="0" baseline="0">
                <a:ln>
                  <a:noFill/>
                </a:ln>
                <a:solidFill>
                  <a:srgbClr val="000000"/>
                </a:solidFill>
                <a:effectLst/>
                <a:latin typeface="JetBrains Mono"/>
              </a:rPr>
              <a:t>(l)</a:t>
            </a:r>
            <a:endParaRPr kumimoji="0" lang="it-IT" altLang="it-IT"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8126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nelle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a:t>
            </a:r>
            <a:r>
              <a:rPr lang="it-IT" sz="1400" dirty="0" err="1"/>
              <a:t>cambiareuna</a:t>
            </a:r>
            <a:r>
              <a:rPr lang="it-IT" sz="1400" dirty="0"/>
              <a:t>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31549"/>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60129</TotalTime>
  <Words>29633</Words>
  <Application>Microsoft Office PowerPoint</Application>
  <PresentationFormat>Widescreen</PresentationFormat>
  <Paragraphs>3995</Paragraphs>
  <Slides>261</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261</vt:i4>
      </vt:variant>
    </vt:vector>
  </HeadingPairs>
  <TitlesOfParts>
    <vt:vector size="281"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Datetime</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692</cp:revision>
  <dcterms:created xsi:type="dcterms:W3CDTF">2021-12-24T08:48:41Z</dcterms:created>
  <dcterms:modified xsi:type="dcterms:W3CDTF">2022-10-30T07:54:15Z</dcterms:modified>
</cp:coreProperties>
</file>